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58" r:id="rId4"/>
    <p:sldId id="260" r:id="rId5"/>
    <p:sldId id="287" r:id="rId6"/>
    <p:sldId id="288" r:id="rId7"/>
    <p:sldId id="289" r:id="rId8"/>
    <p:sldId id="296" r:id="rId9"/>
    <p:sldId id="293" r:id="rId10"/>
    <p:sldId id="290" r:id="rId11"/>
    <p:sldId id="297" r:id="rId12"/>
    <p:sldId id="266" r:id="rId13"/>
    <p:sldId id="267" r:id="rId14"/>
    <p:sldId id="268" r:id="rId15"/>
    <p:sldId id="286" r:id="rId16"/>
    <p:sldId id="269" r:id="rId17"/>
    <p:sldId id="271" r:id="rId18"/>
    <p:sldId id="272" r:id="rId19"/>
    <p:sldId id="273" r:id="rId20"/>
  </p:sldIdLst>
  <p:sldSz cx="12192000" cy="6858000"/>
  <p:notesSz cx="9396413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00"/>
    <a:srgbClr val="014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1F462-0916-4A91-91AE-C402EEFE0B55}" v="18" dt="2023-11-30T19:11:44.4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>
      <p:cViewPr varScale="1">
        <p:scale>
          <a:sx n="100" d="100"/>
          <a:sy n="100" d="100"/>
        </p:scale>
        <p:origin x="9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719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22888" y="0"/>
            <a:ext cx="4071937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A636C-1B8C-4FB8-96BD-84EFB9DF18D3}" type="datetimeFigureOut"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5563" y="876300"/>
            <a:ext cx="4205287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800" y="3373438"/>
            <a:ext cx="7516813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7193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22888" y="6659563"/>
            <a:ext cx="4071937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BFE-89E3-4508-A901-108E2D9B52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5023" y="598931"/>
            <a:ext cx="1901951" cy="14264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5832" y="4392167"/>
            <a:ext cx="7260335" cy="573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91" y="2379308"/>
            <a:ext cx="9873617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F67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F67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F67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5182" y="388844"/>
            <a:ext cx="10341634" cy="1183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12F67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6533" y="1949771"/>
            <a:ext cx="9079230" cy="413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12.wa.us/student-success/resources-subject-area/social-emotional-learning-sel" TargetMode="External"/><Relationship Id="rId2" Type="http://schemas.openxmlformats.org/officeDocument/2006/relationships/hyperlink" Target="https://www.schoolcounselor.org/getmedia/7428a787-a452-4abb-afec-d78ec77870cd/Mindsets-Behavior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375" y="2133600"/>
            <a:ext cx="9871075" cy="138255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-12700" algn="ctr">
              <a:lnSpc>
                <a:spcPts val="5180"/>
              </a:lnSpc>
              <a:spcBef>
                <a:spcPts val="755"/>
              </a:spcBef>
            </a:pPr>
            <a:r>
              <a:rPr lang="en-US" sz="4000" b="1" spc="-10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EPS</a:t>
            </a:r>
            <a:r>
              <a:rPr sz="4000" b="1" spc="-10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Comprehensive</a:t>
            </a:r>
            <a:r>
              <a:rPr sz="4000" b="1" spc="-9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School</a:t>
            </a:r>
            <a:r>
              <a:rPr lang="en-US"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Counseling</a:t>
            </a:r>
            <a:r>
              <a:rPr lang="en-US"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Program</a:t>
            </a:r>
            <a:r>
              <a:rPr sz="4000" b="1" spc="-45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spc="-35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Framework</a:t>
            </a:r>
            <a:endParaRPr sz="4000" dirty="0">
              <a:solidFill>
                <a:srgbClr val="01447B"/>
              </a:solidFill>
              <a:latin typeface="Georgia" panose="02040502050405020303" pitchFamily="18" charset="0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4164" y="4481244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10,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2022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4" name="docshapegroup9">
            <a:extLst>
              <a:ext uri="{FF2B5EF4-FFF2-40B4-BE49-F238E27FC236}">
                <a16:creationId xmlns:a16="http://schemas.microsoft.com/office/drawing/2014/main" id="{80F40C57-DE00-4349-969F-BA9B71CF0CC6}"/>
              </a:ext>
            </a:extLst>
          </p:cNvPr>
          <p:cNvGrpSpPr>
            <a:grpSpLocks/>
          </p:cNvGrpSpPr>
          <p:nvPr/>
        </p:nvGrpSpPr>
        <p:grpSpPr bwMode="auto">
          <a:xfrm>
            <a:off x="305436" y="5531268"/>
            <a:ext cx="5774478" cy="1068177"/>
            <a:chOff x="0" y="673"/>
            <a:chExt cx="12239" cy="2264"/>
          </a:xfrm>
        </p:grpSpPr>
        <p:pic>
          <p:nvPicPr>
            <p:cNvPr id="5" name="docshape10">
              <a:extLst>
                <a:ext uri="{FF2B5EF4-FFF2-40B4-BE49-F238E27FC236}">
                  <a16:creationId xmlns:a16="http://schemas.microsoft.com/office/drawing/2014/main" id="{43BEE4EC-5BC7-4C19-BCEE-4EA13ED3F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"/>
              <a:ext cx="2366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11">
              <a:extLst>
                <a:ext uri="{FF2B5EF4-FFF2-40B4-BE49-F238E27FC236}">
                  <a16:creationId xmlns:a16="http://schemas.microsoft.com/office/drawing/2014/main" id="{F0300763-91C3-4979-BD8C-FB6104AF2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673"/>
              <a:ext cx="2452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docshape12">
              <a:extLst>
                <a:ext uri="{FF2B5EF4-FFF2-40B4-BE49-F238E27FC236}">
                  <a16:creationId xmlns:a16="http://schemas.microsoft.com/office/drawing/2014/main" id="{4BEF2333-9BDE-491C-8C8E-5A56308CC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" y="918"/>
              <a:ext cx="2396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13">
              <a:extLst>
                <a:ext uri="{FF2B5EF4-FFF2-40B4-BE49-F238E27FC236}">
                  <a16:creationId xmlns:a16="http://schemas.microsoft.com/office/drawing/2014/main" id="{93899971-C38C-4DAF-A311-651827994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838"/>
              <a:ext cx="2492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14">
              <a:extLst>
                <a:ext uri="{FF2B5EF4-FFF2-40B4-BE49-F238E27FC236}">
                  <a16:creationId xmlns:a16="http://schemas.microsoft.com/office/drawing/2014/main" id="{9038911F-E008-468A-884D-B85AD8707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" y="836"/>
              <a:ext cx="2490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docshapegroup1">
            <a:extLst>
              <a:ext uri="{FF2B5EF4-FFF2-40B4-BE49-F238E27FC236}">
                <a16:creationId xmlns:a16="http://schemas.microsoft.com/office/drawing/2014/main" id="{FD1B953D-E188-416D-B9EB-6E3D63DFCA4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509575"/>
            <a:ext cx="5790565" cy="1071626"/>
            <a:chOff x="0" y="12783"/>
            <a:chExt cx="12239" cy="2265"/>
          </a:xfrm>
        </p:grpSpPr>
        <p:pic>
          <p:nvPicPr>
            <p:cNvPr id="11" name="docshape2">
              <a:extLst>
                <a:ext uri="{FF2B5EF4-FFF2-40B4-BE49-F238E27FC236}">
                  <a16:creationId xmlns:a16="http://schemas.microsoft.com/office/drawing/2014/main" id="{802479B1-9260-439D-937A-279504B81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48"/>
              <a:ext cx="2366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docshape3">
              <a:extLst>
                <a:ext uri="{FF2B5EF4-FFF2-40B4-BE49-F238E27FC236}">
                  <a16:creationId xmlns:a16="http://schemas.microsoft.com/office/drawing/2014/main" id="{25C7748A-E87E-4862-905E-42BB3A72C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783"/>
              <a:ext cx="2452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docshape4">
              <a:extLst>
                <a:ext uri="{FF2B5EF4-FFF2-40B4-BE49-F238E27FC236}">
                  <a16:creationId xmlns:a16="http://schemas.microsoft.com/office/drawing/2014/main" id="{7BDCFFCA-BA87-49BE-8F5A-F41172B7F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" y="13028"/>
              <a:ext cx="2396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docshape5">
              <a:extLst>
                <a:ext uri="{FF2B5EF4-FFF2-40B4-BE49-F238E27FC236}">
                  <a16:creationId xmlns:a16="http://schemas.microsoft.com/office/drawing/2014/main" id="{5ED21738-2B6F-47A6-99B0-75AB9AF4D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12948"/>
              <a:ext cx="2492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docshape6">
              <a:extLst>
                <a:ext uri="{FF2B5EF4-FFF2-40B4-BE49-F238E27FC236}">
                  <a16:creationId xmlns:a16="http://schemas.microsoft.com/office/drawing/2014/main" id="{AB482D77-0742-4BDB-88B7-8BD59DEE8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" y="12946"/>
              <a:ext cx="2490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11.png">
            <a:extLst>
              <a:ext uri="{FF2B5EF4-FFF2-40B4-BE49-F238E27FC236}">
                <a16:creationId xmlns:a16="http://schemas.microsoft.com/office/drawing/2014/main" id="{8828EC7F-D433-45AE-B820-957AAEA9A4D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67026" y="656267"/>
            <a:ext cx="3025775" cy="1172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53C9-C18A-B1DB-065D-344CE12D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3570618" cy="615553"/>
          </a:xfrm>
        </p:spPr>
        <p:txBody>
          <a:bodyPr/>
          <a:lstStyle/>
          <a:p>
            <a:r>
              <a:rPr lang="en-US" dirty="0"/>
              <a:t>ASCA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4868F-ED0D-2B13-2A10-25BB120A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7" y="1205658"/>
            <a:ext cx="4093607" cy="422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28F4C0-820B-8B6E-3722-AFF535245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60"/>
          <a:stretch/>
        </p:blipFill>
        <p:spPr>
          <a:xfrm>
            <a:off x="4824199" y="1205658"/>
            <a:ext cx="3827758" cy="422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991EE-03F5-931B-C933-1659056C5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341" y="2286000"/>
            <a:ext cx="3708811" cy="2852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D3E51D-9C74-1A34-441D-1CA563177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800600"/>
            <a:ext cx="2044712" cy="163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94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53C9-C18A-B1DB-065D-344CE12D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3570618" cy="615553"/>
          </a:xfrm>
        </p:spPr>
        <p:txBody>
          <a:bodyPr/>
          <a:lstStyle/>
          <a:p>
            <a:r>
              <a:rPr lang="en-US" dirty="0"/>
              <a:t>ASCA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4868F-ED0D-2B13-2A10-25BB120A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7" y="1205658"/>
            <a:ext cx="4093607" cy="422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91647A-BA86-5525-D7B5-19276C9E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217" y="2682103"/>
            <a:ext cx="6728346" cy="149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ACB407-F17B-314E-7BD9-F7B2F4BC02AE}"/>
              </a:ext>
            </a:extLst>
          </p:cNvPr>
          <p:cNvSpPr/>
          <p:nvPr/>
        </p:nvSpPr>
        <p:spPr>
          <a:xfrm>
            <a:off x="6324600" y="4724400"/>
            <a:ext cx="35052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7419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dirty="0">
                <a:latin typeface="Georgia" panose="02040502050405020303" pitchFamily="18" charset="0"/>
              </a:rPr>
              <a:t>Component</a:t>
            </a:r>
            <a:r>
              <a:rPr spc="-225" dirty="0">
                <a:latin typeface="Georgia" panose="02040502050405020303" pitchFamily="18" charset="0"/>
              </a:rPr>
              <a:t> </a:t>
            </a:r>
            <a:r>
              <a:rPr spc="-25" dirty="0">
                <a:latin typeface="Georgia" panose="02040502050405020303" pitchFamily="18" charset="0"/>
              </a:rPr>
              <a:t>1:</a:t>
            </a:r>
          </a:p>
          <a:p>
            <a:pPr algn="ctr">
              <a:lnSpc>
                <a:spcPts val="4560"/>
              </a:lnSpc>
            </a:pPr>
            <a:r>
              <a:rPr dirty="0">
                <a:latin typeface="Georgia" panose="02040502050405020303" pitchFamily="18" charset="0"/>
              </a:rPr>
              <a:t>Alignment</a:t>
            </a:r>
            <a:r>
              <a:rPr spc="-145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with</a:t>
            </a:r>
            <a:r>
              <a:rPr spc="-120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State</a:t>
            </a:r>
            <a:r>
              <a:rPr spc="-105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and</a:t>
            </a:r>
            <a:r>
              <a:rPr spc="-130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National</a:t>
            </a:r>
            <a:r>
              <a:rPr spc="-140" dirty="0">
                <a:latin typeface="Georgia" panose="02040502050405020303" pitchFamily="18" charset="0"/>
              </a:rPr>
              <a:t> </a:t>
            </a:r>
            <a:r>
              <a:rPr spc="-10" dirty="0">
                <a:latin typeface="Georgia" panose="02040502050405020303" pitchFamily="18" charset="0"/>
              </a:rPr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301" y="2133600"/>
            <a:ext cx="10145395" cy="3565525"/>
          </a:xfrm>
          <a:prstGeom prst="rect">
            <a:avLst/>
          </a:prstGeom>
        </p:spPr>
        <p:txBody>
          <a:bodyPr vert="horz" wrap="square" lIns="0" tIns="89535" rIns="0" bIns="0" rtlCol="0" anchor="t">
            <a:spAutoFit/>
          </a:bodyPr>
          <a:lstStyle/>
          <a:p>
            <a:pPr marL="241300" marR="387350" indent="-228600" algn="l">
              <a:lnSpc>
                <a:spcPts val="2500"/>
              </a:lnSpc>
              <a:spcBef>
                <a:spcPts val="705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600" spc="-10" dirty="0">
                <a:latin typeface="Arial"/>
                <a:cs typeface="Arial"/>
              </a:rPr>
              <a:t>The EPS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CSCP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framework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b="1" u="sng" spc="-10" dirty="0">
                <a:latin typeface="Arial"/>
                <a:cs typeface="Arial"/>
              </a:rPr>
              <a:t>systematically</a:t>
            </a:r>
            <a:r>
              <a:rPr sz="2600" b="1" u="sng" spc="-80" dirty="0">
                <a:latin typeface="Arial"/>
                <a:cs typeface="Arial"/>
              </a:rPr>
              <a:t> </a:t>
            </a:r>
            <a:r>
              <a:rPr sz="2600" b="1" u="sng" dirty="0">
                <a:latin typeface="Arial"/>
                <a:cs typeface="Arial"/>
              </a:rPr>
              <a:t>aligned</a:t>
            </a:r>
            <a:r>
              <a:rPr sz="2600" b="1" u="sng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state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national </a:t>
            </a:r>
            <a:r>
              <a:rPr sz="2600" dirty="0">
                <a:latin typeface="Arial"/>
                <a:cs typeface="Arial"/>
              </a:rPr>
              <a:t>learning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standards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supporting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domains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school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counselors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are </a:t>
            </a:r>
            <a:r>
              <a:rPr sz="2600" dirty="0">
                <a:latin typeface="Arial"/>
                <a:cs typeface="Arial"/>
              </a:rPr>
              <a:t>trained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address:</a:t>
            </a:r>
            <a:endParaRPr sz="2600" dirty="0">
              <a:latin typeface="Arial"/>
              <a:cs typeface="Arial"/>
            </a:endParaRPr>
          </a:p>
          <a:p>
            <a:pPr marL="698500" lvl="1" indent="-228600" algn="l">
              <a:lnSpc>
                <a:spcPts val="2620"/>
              </a:lnSpc>
              <a:buClr>
                <a:srgbClr val="5D4A9F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b="1" spc="-10" dirty="0">
                <a:latin typeface="Arial"/>
                <a:cs typeface="Arial"/>
              </a:rPr>
              <a:t>Social/Emotional</a:t>
            </a:r>
            <a:r>
              <a:rPr lang="en-US" sz="2200" b="1" spc="-35" dirty="0">
                <a:latin typeface="Arial"/>
                <a:cs typeface="Arial"/>
              </a:rPr>
              <a:t> </a:t>
            </a:r>
            <a:r>
              <a:rPr lang="en-US" sz="2200" b="1" spc="-10" dirty="0">
                <a:latin typeface="Arial"/>
                <a:cs typeface="Arial"/>
              </a:rPr>
              <a:t>Development</a:t>
            </a:r>
            <a:endParaRPr lang="en-US" sz="2200" b="1" dirty="0">
              <a:latin typeface="Arial"/>
              <a:cs typeface="Arial"/>
            </a:endParaRPr>
          </a:p>
          <a:p>
            <a:pPr marL="698500" lvl="1" indent="-228600" algn="l">
              <a:lnSpc>
                <a:spcPts val="2610"/>
              </a:lnSpc>
              <a:buClr>
                <a:srgbClr val="5D4A9F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b="1" spc="-10" dirty="0">
                <a:latin typeface="Arial"/>
                <a:cs typeface="Arial"/>
              </a:rPr>
              <a:t>Academic</a:t>
            </a:r>
            <a:r>
              <a:rPr lang="en-US" sz="2200" b="1" spc="-50" dirty="0">
                <a:latin typeface="Arial"/>
                <a:cs typeface="Arial"/>
              </a:rPr>
              <a:t> </a:t>
            </a:r>
            <a:r>
              <a:rPr lang="en-US" sz="2200" b="1" spc="-10" dirty="0">
                <a:latin typeface="Arial"/>
                <a:cs typeface="Arial"/>
              </a:rPr>
              <a:t>Development</a:t>
            </a:r>
            <a:endParaRPr lang="en-US" sz="2200" b="1" dirty="0">
              <a:latin typeface="Arial"/>
              <a:cs typeface="Arial"/>
            </a:endParaRPr>
          </a:p>
          <a:p>
            <a:pPr marL="698500" lvl="1" indent="-228600" algn="l">
              <a:lnSpc>
                <a:spcPts val="2630"/>
              </a:lnSpc>
              <a:buClr>
                <a:srgbClr val="5D4A9F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b="1" dirty="0">
                <a:latin typeface="Arial"/>
                <a:cs typeface="Arial"/>
              </a:rPr>
              <a:t>Career</a:t>
            </a:r>
            <a:r>
              <a:rPr lang="en-US" sz="2200" b="1" spc="-95" dirty="0">
                <a:latin typeface="Arial"/>
                <a:cs typeface="Arial"/>
              </a:rPr>
              <a:t> </a:t>
            </a:r>
            <a:r>
              <a:rPr lang="en-US" sz="2200" b="1" spc="-10" dirty="0">
                <a:latin typeface="Arial"/>
                <a:cs typeface="Arial"/>
              </a:rPr>
              <a:t>Readiness</a:t>
            </a:r>
            <a:endParaRPr lang="en-US" sz="2200" b="1" dirty="0">
              <a:latin typeface="Arial"/>
              <a:cs typeface="Arial"/>
            </a:endParaRPr>
          </a:p>
          <a:p>
            <a:pPr marL="241300" indent="-228600" algn="l">
              <a:lnSpc>
                <a:spcPts val="3115"/>
              </a:lnSpc>
              <a:spcBef>
                <a:spcPts val="1440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Foundational</a:t>
            </a:r>
            <a:r>
              <a:rPr sz="2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sz="2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sz="2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sz="2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programming: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5080" lvl="1" indent="-228600" algn="l">
              <a:lnSpc>
                <a:spcPts val="2110"/>
              </a:lnSpc>
              <a:spcBef>
                <a:spcPts val="505"/>
              </a:spcBef>
              <a:buClr>
                <a:srgbClr val="5D4A9F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American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School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Counselor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Association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Student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Standards: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lang="en-US" sz="2200" i="1" spc="-10" dirty="0">
                <a:latin typeface="Arial"/>
                <a:cs typeface="Arial"/>
                <a:hlinkClick r:id="rId2"/>
              </a:rPr>
              <a:t>Mindsets</a:t>
            </a:r>
            <a:r>
              <a:rPr lang="en-US" sz="2200" i="1" spc="-90" dirty="0">
                <a:latin typeface="Arial"/>
                <a:cs typeface="Arial"/>
                <a:hlinkClick r:id="rId2"/>
              </a:rPr>
              <a:t> </a:t>
            </a:r>
            <a:r>
              <a:rPr lang="en-US" sz="2200" i="1" dirty="0">
                <a:latin typeface="Arial"/>
                <a:cs typeface="Arial"/>
                <a:hlinkClick r:id="rId2"/>
              </a:rPr>
              <a:t>and</a:t>
            </a:r>
            <a:r>
              <a:rPr lang="en-US" sz="2200" i="1" spc="-95" dirty="0">
                <a:latin typeface="Arial"/>
                <a:cs typeface="Arial"/>
                <a:hlinkClick r:id="rId2"/>
              </a:rPr>
              <a:t> </a:t>
            </a:r>
            <a:r>
              <a:rPr lang="en-US" sz="2200" i="1" spc="-10" dirty="0">
                <a:latin typeface="Arial"/>
                <a:cs typeface="Arial"/>
                <a:hlinkClick r:id="rId2"/>
              </a:rPr>
              <a:t>Behaviors </a:t>
            </a:r>
            <a:r>
              <a:rPr lang="en-US" sz="2200" i="1" dirty="0">
                <a:latin typeface="Arial"/>
                <a:cs typeface="Arial"/>
                <a:hlinkClick r:id="rId2"/>
              </a:rPr>
              <a:t>for</a:t>
            </a:r>
            <a:r>
              <a:rPr lang="en-US" sz="2200" i="1" spc="-90" dirty="0">
                <a:latin typeface="Arial"/>
                <a:cs typeface="Arial"/>
                <a:hlinkClick r:id="rId2"/>
              </a:rPr>
              <a:t> </a:t>
            </a:r>
            <a:r>
              <a:rPr lang="en-US" sz="2200" i="1" dirty="0">
                <a:latin typeface="Arial"/>
                <a:cs typeface="Arial"/>
                <a:hlinkClick r:id="rId2"/>
              </a:rPr>
              <a:t>Student</a:t>
            </a:r>
            <a:r>
              <a:rPr lang="en-US" sz="2200" i="1" spc="-75" dirty="0">
                <a:latin typeface="Arial"/>
                <a:cs typeface="Arial"/>
                <a:hlinkClick r:id="rId2"/>
              </a:rPr>
              <a:t> </a:t>
            </a:r>
            <a:r>
              <a:rPr lang="en-US" sz="2200" i="1" spc="-10" dirty="0">
                <a:latin typeface="Arial"/>
                <a:cs typeface="Arial"/>
                <a:hlinkClick r:id="rId2"/>
              </a:rPr>
              <a:t>Success</a:t>
            </a:r>
            <a:endParaRPr sz="2200" dirty="0">
              <a:latin typeface="Arial"/>
              <a:cs typeface="Arial"/>
            </a:endParaRPr>
          </a:p>
          <a:p>
            <a:pPr marL="698500" lvl="1" indent="-228600" algn="l">
              <a:lnSpc>
                <a:spcPts val="2625"/>
              </a:lnSpc>
              <a:buClr>
                <a:srgbClr val="5D4A9F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spc="-30" dirty="0">
                <a:latin typeface="Arial"/>
                <a:cs typeface="Arial"/>
                <a:hlinkClick r:id="rId3"/>
              </a:rPr>
              <a:t>Washington’s</a:t>
            </a:r>
            <a:r>
              <a:rPr lang="en-US" sz="2200" spc="-55" dirty="0">
                <a:latin typeface="Arial"/>
                <a:cs typeface="Arial"/>
                <a:hlinkClick r:id="rId3"/>
              </a:rPr>
              <a:t> </a:t>
            </a:r>
            <a:r>
              <a:rPr lang="en-US" sz="2200" spc="-20" dirty="0">
                <a:latin typeface="Arial"/>
                <a:cs typeface="Arial"/>
                <a:hlinkClick r:id="rId3"/>
              </a:rPr>
              <a:t>K-</a:t>
            </a:r>
            <a:r>
              <a:rPr lang="en-US" sz="2200" dirty="0">
                <a:latin typeface="Arial"/>
                <a:cs typeface="Arial"/>
                <a:hlinkClick r:id="rId3"/>
              </a:rPr>
              <a:t>12</a:t>
            </a:r>
            <a:r>
              <a:rPr lang="en-US" sz="2200" spc="-55" dirty="0">
                <a:latin typeface="Arial"/>
                <a:cs typeface="Arial"/>
                <a:hlinkClick r:id="rId3"/>
              </a:rPr>
              <a:t> </a:t>
            </a:r>
            <a:r>
              <a:rPr lang="en-US" sz="2200" spc="-20" dirty="0">
                <a:latin typeface="Arial"/>
                <a:cs typeface="Arial"/>
                <a:hlinkClick r:id="rId3"/>
              </a:rPr>
              <a:t>Social-</a:t>
            </a:r>
            <a:r>
              <a:rPr lang="en-US" sz="2200" dirty="0">
                <a:latin typeface="Arial"/>
                <a:cs typeface="Arial"/>
                <a:hlinkClick r:id="rId3"/>
              </a:rPr>
              <a:t>Emotional</a:t>
            </a:r>
            <a:r>
              <a:rPr lang="en-US" sz="2200" spc="-45" dirty="0">
                <a:latin typeface="Arial"/>
                <a:cs typeface="Arial"/>
                <a:hlinkClick r:id="rId3"/>
              </a:rPr>
              <a:t> </a:t>
            </a:r>
            <a:r>
              <a:rPr lang="en-US" sz="2200" dirty="0">
                <a:latin typeface="Arial"/>
                <a:cs typeface="Arial"/>
                <a:hlinkClick r:id="rId3"/>
              </a:rPr>
              <a:t>Learning</a:t>
            </a:r>
            <a:r>
              <a:rPr lang="en-US" sz="2200" spc="-55" dirty="0">
                <a:latin typeface="Arial"/>
                <a:cs typeface="Arial"/>
                <a:hlinkClick r:id="rId3"/>
              </a:rPr>
              <a:t> </a:t>
            </a:r>
            <a:r>
              <a:rPr lang="en-US" sz="2200" spc="-10" dirty="0">
                <a:latin typeface="Arial"/>
                <a:cs typeface="Arial"/>
                <a:hlinkClick r:id="rId3"/>
              </a:rPr>
              <a:t>Standards</a:t>
            </a:r>
            <a:r>
              <a:rPr lang="en-US" sz="2200" spc="-65" dirty="0">
                <a:latin typeface="Arial"/>
                <a:cs typeface="Arial"/>
                <a:hlinkClick r:id="rId3"/>
              </a:rPr>
              <a:t> </a:t>
            </a:r>
            <a:r>
              <a:rPr lang="en-US" sz="2200" dirty="0">
                <a:latin typeface="Arial"/>
                <a:cs typeface="Arial"/>
                <a:hlinkClick r:id="rId3"/>
              </a:rPr>
              <a:t>and</a:t>
            </a:r>
            <a:r>
              <a:rPr lang="en-US" sz="2200" spc="-65" dirty="0">
                <a:latin typeface="Arial"/>
                <a:cs typeface="Arial"/>
                <a:hlinkClick r:id="rId3"/>
              </a:rPr>
              <a:t> </a:t>
            </a:r>
            <a:r>
              <a:rPr lang="en-US" sz="2200" spc="-10" dirty="0">
                <a:latin typeface="Arial"/>
                <a:cs typeface="Arial"/>
                <a:hlinkClick r:id="rId3"/>
              </a:rPr>
              <a:t>Benchmarks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dirty="0">
                <a:latin typeface="Georgia" panose="02040502050405020303" pitchFamily="18" charset="0"/>
              </a:rPr>
              <a:t>Component</a:t>
            </a:r>
            <a:r>
              <a:rPr spc="-225" dirty="0">
                <a:latin typeface="Georgia" panose="02040502050405020303" pitchFamily="18" charset="0"/>
              </a:rPr>
              <a:t> </a:t>
            </a:r>
            <a:r>
              <a:rPr spc="-25" dirty="0">
                <a:latin typeface="Georgia" panose="02040502050405020303" pitchFamily="18" charset="0"/>
              </a:rPr>
              <a:t>2:</a:t>
            </a:r>
          </a:p>
          <a:p>
            <a:pPr algn="ctr">
              <a:lnSpc>
                <a:spcPts val="4560"/>
              </a:lnSpc>
            </a:pPr>
            <a:r>
              <a:rPr spc="-10" dirty="0">
                <a:latin typeface="Georgia" panose="02040502050405020303" pitchFamily="18" charset="0"/>
              </a:rPr>
              <a:t>Process</a:t>
            </a:r>
            <a:r>
              <a:rPr spc="-155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for</a:t>
            </a:r>
            <a:r>
              <a:rPr spc="-170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Identifying</a:t>
            </a:r>
            <a:r>
              <a:rPr spc="-145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Student</a:t>
            </a:r>
            <a:r>
              <a:rPr spc="-145" dirty="0">
                <a:latin typeface="Georgia" panose="02040502050405020303" pitchFamily="18" charset="0"/>
              </a:rPr>
              <a:t> </a:t>
            </a:r>
            <a:r>
              <a:rPr spc="-20" dirty="0">
                <a:latin typeface="Georgia" panose="02040502050405020303" pitchFamily="18" charset="0"/>
              </a:rPr>
              <a:t>Need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04631"/>
            <a:ext cx="10281920" cy="3699731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985" indent="-228600">
              <a:lnSpc>
                <a:spcPts val="3030"/>
              </a:lnSpc>
              <a:spcBef>
                <a:spcPts val="470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identifying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aligns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Tiered System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following: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8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Collecting,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disaggregating,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analyzing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student-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865" marR="165100" lvl="1" indent="-228600">
              <a:lnSpc>
                <a:spcPts val="2590"/>
              </a:lnSpc>
              <a:spcBef>
                <a:spcPts val="54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use-of-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allocated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0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Engaging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two-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administrators,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parents,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students,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dirty="0">
                <a:latin typeface="Georgia" panose="02040502050405020303" pitchFamily="18" charset="0"/>
              </a:rPr>
              <a:t>Component</a:t>
            </a:r>
            <a:r>
              <a:rPr spc="-225" dirty="0">
                <a:latin typeface="Georgia" panose="02040502050405020303" pitchFamily="18" charset="0"/>
              </a:rPr>
              <a:t> </a:t>
            </a:r>
            <a:r>
              <a:rPr spc="-25" dirty="0">
                <a:latin typeface="Georgia" panose="02040502050405020303" pitchFamily="18" charset="0"/>
              </a:rPr>
              <a:t>3:</a:t>
            </a:r>
          </a:p>
          <a:p>
            <a:pPr algn="ctr">
              <a:lnSpc>
                <a:spcPts val="4560"/>
              </a:lnSpc>
            </a:pPr>
            <a:r>
              <a:rPr spc="-20" dirty="0">
                <a:latin typeface="Georgia" panose="02040502050405020303" pitchFamily="18" charset="0"/>
              </a:rPr>
              <a:t>Direct</a:t>
            </a:r>
            <a:r>
              <a:rPr spc="-135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/</a:t>
            </a:r>
            <a:r>
              <a:rPr spc="-130" dirty="0">
                <a:latin typeface="Georgia" panose="02040502050405020303" pitchFamily="18" charset="0"/>
              </a:rPr>
              <a:t> </a:t>
            </a:r>
            <a:r>
              <a:rPr spc="-20" dirty="0">
                <a:latin typeface="Georgia" panose="02040502050405020303" pitchFamily="18" charset="0"/>
              </a:rPr>
              <a:t>Indirect</a:t>
            </a:r>
            <a:r>
              <a:rPr spc="-125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Service</a:t>
            </a:r>
            <a:r>
              <a:rPr spc="-135" dirty="0">
                <a:latin typeface="Georgia" panose="02040502050405020303" pitchFamily="18" charset="0"/>
              </a:rPr>
              <a:t> </a:t>
            </a:r>
            <a:r>
              <a:rPr spc="-10" dirty="0">
                <a:latin typeface="Georgia" panose="02040502050405020303" pitchFamily="18" charset="0"/>
              </a:rPr>
              <a:t>Delivery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16207"/>
            <a:ext cx="10151110" cy="34334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counselors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sz="2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developmentally</a:t>
            </a:r>
            <a:r>
              <a:rPr sz="2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sz="2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sz="2800" spc="-7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800" spc="-75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indirectly</a:t>
            </a:r>
            <a:r>
              <a:rPr sz="2800" spc="-7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800" spc="-65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sz="2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counselors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instruction,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advisement,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sz="28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behalf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consultation,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collaboration,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21D0A-D85D-D49A-A36D-0B242F786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9024" y="1216526"/>
            <a:ext cx="9079230" cy="4154984"/>
          </a:xfrm>
        </p:spPr>
        <p:txBody>
          <a:bodyPr wrap="square" lIns="0" tIns="0" rIns="0" bIns="0" anchor="t">
            <a:spAutoFit/>
          </a:bodyPr>
          <a:lstStyle/>
          <a:p>
            <a:pPr marL="742950" lvl="1" indent="-285750" algn="l">
              <a:buFont typeface="Courier New"/>
              <a:buChar char="○"/>
            </a:pPr>
            <a:r>
              <a:rPr lang="en-US" sz="2800" i="1" dirty="0">
                <a:ea typeface="+mn-lt"/>
                <a:cs typeface="+mn-lt"/>
              </a:rPr>
              <a:t>Direct Services</a:t>
            </a:r>
            <a:r>
              <a:rPr lang="en-US" sz="2800" dirty="0">
                <a:ea typeface="+mn-lt"/>
                <a:cs typeface="+mn-lt"/>
              </a:rPr>
              <a:t> are in-person interactions between CSCP staff and students that help students improve achievement, attendance, and discipline (for example: instruction, appraisal, advisement, and counseling)</a:t>
            </a:r>
            <a:endParaRPr lang="en-US" sz="280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lvl="1" algn="l"/>
            <a:endParaRPr lang="en-US" sz="2800" dirty="0">
              <a:ea typeface="+mn-lt"/>
              <a:cs typeface="+mn-lt"/>
            </a:endParaRPr>
          </a:p>
          <a:p>
            <a:pPr marL="742950" lvl="1" indent="-285750" algn="l">
              <a:buFont typeface="Courier New"/>
              <a:buChar char="○"/>
            </a:pPr>
            <a:r>
              <a:rPr lang="en-US" sz="2800" i="1" dirty="0">
                <a:ea typeface="+mn-lt"/>
                <a:cs typeface="+mn-lt"/>
              </a:rPr>
              <a:t>Indirect Services</a:t>
            </a:r>
            <a:r>
              <a:rPr lang="en-US" sz="2800" dirty="0">
                <a:ea typeface="+mn-lt"/>
                <a:cs typeface="+mn-lt"/>
              </a:rPr>
              <a:t> are provided on behalf of students to enhance student achievement and promote equity and access for all students (for example: collaboration, consultation, student advocacy, and referral)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4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dirty="0">
                <a:latin typeface="Georgia" panose="02040502050405020303" pitchFamily="18" charset="0"/>
              </a:rPr>
              <a:t>Component</a:t>
            </a:r>
            <a:r>
              <a:rPr spc="-225" dirty="0">
                <a:latin typeface="Georgia" panose="02040502050405020303" pitchFamily="18" charset="0"/>
              </a:rPr>
              <a:t> </a:t>
            </a:r>
            <a:r>
              <a:rPr spc="-25" dirty="0">
                <a:latin typeface="Georgia" panose="02040502050405020303" pitchFamily="18" charset="0"/>
              </a:rPr>
              <a:t>4:</a:t>
            </a:r>
          </a:p>
          <a:p>
            <a:pPr algn="ctr">
              <a:lnSpc>
                <a:spcPts val="4560"/>
              </a:lnSpc>
            </a:pPr>
            <a:r>
              <a:rPr dirty="0">
                <a:latin typeface="Georgia" panose="02040502050405020303" pitchFamily="18" charset="0"/>
              </a:rPr>
              <a:t>Annual</a:t>
            </a:r>
            <a:r>
              <a:rPr spc="-175" dirty="0">
                <a:latin typeface="Georgia" panose="02040502050405020303" pitchFamily="18" charset="0"/>
              </a:rPr>
              <a:t> </a:t>
            </a:r>
            <a:r>
              <a:rPr spc="-25" dirty="0">
                <a:latin typeface="Georgia" panose="02040502050405020303" pitchFamily="18" charset="0"/>
              </a:rPr>
              <a:t>Review</a:t>
            </a:r>
            <a:r>
              <a:rPr spc="-150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and</a:t>
            </a:r>
            <a:r>
              <a:rPr spc="-160" dirty="0">
                <a:latin typeface="Georgia" panose="02040502050405020303" pitchFamily="18" charset="0"/>
              </a:rPr>
              <a:t> </a:t>
            </a:r>
            <a:r>
              <a:rPr spc="-10" dirty="0">
                <a:latin typeface="Georgia" panose="02040502050405020303" pitchFamily="18" charset="0"/>
              </a:rPr>
              <a:t>Assessment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12"/>
            <a:ext cx="9935210" cy="408906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CSCPs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reviewed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enhance program</a:t>
            </a:r>
            <a:r>
              <a:rPr sz="24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delivery.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ASCA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CSCP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annually.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119380" lvl="1" indent="-228600">
              <a:lnSpc>
                <a:spcPts val="2590"/>
              </a:lnSpc>
              <a:spcBef>
                <a:spcPts val="530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counselors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CSCP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improvement.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sz="2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school,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district,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stakeholders.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Clr>
                <a:srgbClr val="5D4A9F"/>
              </a:buClr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62610" indent="-228600">
              <a:lnSpc>
                <a:spcPts val="3030"/>
              </a:lnSpc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include behavior/discipline,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attendance,</a:t>
            </a:r>
            <a:r>
              <a:rPr sz="24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r>
              <a:rPr sz="24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rates,</a:t>
            </a:r>
            <a:r>
              <a:rPr sz="24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pertinent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CSCP.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742" y="626588"/>
            <a:ext cx="8429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Georgia" panose="02040502050405020303" pitchFamily="18" charset="0"/>
              </a:rPr>
              <a:t>CSCP</a:t>
            </a:r>
            <a:r>
              <a:rPr sz="4400" spc="-110" dirty="0">
                <a:latin typeface="Georgia" panose="02040502050405020303" pitchFamily="18" charset="0"/>
              </a:rPr>
              <a:t> </a:t>
            </a:r>
            <a:r>
              <a:rPr sz="4400" spc="-50" dirty="0">
                <a:latin typeface="Georgia" panose="02040502050405020303" pitchFamily="18" charset="0"/>
              </a:rPr>
              <a:t>Framework</a:t>
            </a:r>
            <a:r>
              <a:rPr sz="4400" spc="-225" dirty="0">
                <a:latin typeface="Georgia" panose="02040502050405020303" pitchFamily="18" charset="0"/>
              </a:rPr>
              <a:t> </a:t>
            </a:r>
            <a:r>
              <a:rPr sz="4400" dirty="0">
                <a:latin typeface="Georgia" panose="02040502050405020303" pitchFamily="18" charset="0"/>
              </a:rPr>
              <a:t>Transition</a:t>
            </a:r>
            <a:r>
              <a:rPr sz="4400" spc="-55" dirty="0">
                <a:latin typeface="Georgia" panose="02040502050405020303" pitchFamily="18" charset="0"/>
              </a:rPr>
              <a:t> </a:t>
            </a:r>
            <a:r>
              <a:rPr sz="4400" spc="-20" dirty="0">
                <a:latin typeface="Georgia" panose="02040502050405020303" pitchFamily="18" charset="0"/>
              </a:rPr>
              <a:t>Plan</a:t>
            </a:r>
            <a:endParaRPr sz="44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6893"/>
            <a:ext cx="10192385" cy="399596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Two-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ASCA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full-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sz="2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2022-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2023 and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2023-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2024 school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770890" lvl="1" indent="-228600">
              <a:lnSpc>
                <a:spcPts val="2590"/>
              </a:lnSpc>
              <a:spcBef>
                <a:spcPts val="530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CSCP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5D4A9F"/>
              </a:buClr>
              <a:buFont typeface="Arial"/>
              <a:buChar char="•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949960" lvl="1" indent="-228600">
              <a:lnSpc>
                <a:spcPts val="2590"/>
              </a:lnSpc>
              <a:spcBef>
                <a:spcPts val="575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counselor Professional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opportunities.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facilitated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counselors.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lr>
                <a:srgbClr val="5D4A9F"/>
              </a:buClr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sz="22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sz="2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counselors.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482" y="626588"/>
            <a:ext cx="70046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Georgia" panose="02040502050405020303" pitchFamily="18" charset="0"/>
              </a:rPr>
              <a:t>ASCA</a:t>
            </a:r>
            <a:r>
              <a:rPr sz="4400" spc="-65" dirty="0">
                <a:latin typeface="Georgia" panose="02040502050405020303" pitchFamily="18" charset="0"/>
              </a:rPr>
              <a:t> </a:t>
            </a:r>
            <a:r>
              <a:rPr sz="4400" dirty="0">
                <a:latin typeface="Georgia" panose="02040502050405020303" pitchFamily="18" charset="0"/>
              </a:rPr>
              <a:t>Scope</a:t>
            </a:r>
            <a:r>
              <a:rPr sz="4400" spc="-45" dirty="0">
                <a:latin typeface="Georgia" panose="02040502050405020303" pitchFamily="18" charset="0"/>
              </a:rPr>
              <a:t> </a:t>
            </a:r>
            <a:r>
              <a:rPr sz="4400" dirty="0">
                <a:latin typeface="Georgia" panose="02040502050405020303" pitchFamily="18" charset="0"/>
              </a:rPr>
              <a:t>and</a:t>
            </a:r>
            <a:r>
              <a:rPr sz="4400" spc="-50" dirty="0">
                <a:latin typeface="Georgia" panose="02040502050405020303" pitchFamily="18" charset="0"/>
              </a:rPr>
              <a:t> </a:t>
            </a:r>
            <a:r>
              <a:rPr sz="4400" spc="-10" dirty="0">
                <a:latin typeface="Georgia" panose="02040502050405020303" pitchFamily="18" charset="0"/>
              </a:rPr>
              <a:t>Sequence</a:t>
            </a:r>
            <a:endParaRPr sz="440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58160" y="1937628"/>
          <a:ext cx="9063355" cy="4285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Objectives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6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Describe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ASCA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Model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Explain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three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types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collected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counseling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program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Summary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Create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Outcome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Goal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Create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Closing-the-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Gap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Action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Column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Use-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of-Time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Calculator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Navigate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ASCA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Portal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7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Create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Mission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Vision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statements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ASCA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Standards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Explain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collection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analysis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analyze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Mindsets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Behaviors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data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Analyze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usage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(using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Use-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of-Time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Calculator)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Draft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Calendar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Closing-the-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Gap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Results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Reports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Finalize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Classroom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Group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Mindsets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Behaviors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Action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Identify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purpose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Administrative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Conference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Clarify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content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Counseling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Advisory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Council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meetings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56533" y="1949771"/>
          <a:ext cx="9066530" cy="4130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5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Objectives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9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Review/refine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Classroom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Group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MB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Action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Plan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Lesson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Plans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(classroom)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Review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refine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calendar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Explain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Counseling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Advisory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Council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Administrative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Conference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template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counselor)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2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Lesson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Plans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(Small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Group)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results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reports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(Classroom,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Group,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Closing-the-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Gap)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Create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clear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concise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graph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conveying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glance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Develop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end-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of-year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presentation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Identify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practices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reporting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results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stakeholders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Session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Advocate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counseling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Results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Reports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marR="25209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Deliver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presentation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(goals,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three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classroom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lessons,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group,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closing- the-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gap)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Consider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RAMP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162" y="626588"/>
            <a:ext cx="9839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Georgia" panose="02040502050405020303" pitchFamily="18" charset="0"/>
              </a:rPr>
              <a:t>ASCA</a:t>
            </a:r>
            <a:r>
              <a:rPr sz="4400" spc="-70" dirty="0">
                <a:latin typeface="Georgia" panose="02040502050405020303" pitchFamily="18" charset="0"/>
              </a:rPr>
              <a:t> </a:t>
            </a:r>
            <a:r>
              <a:rPr sz="4400" dirty="0">
                <a:latin typeface="Georgia" panose="02040502050405020303" pitchFamily="18" charset="0"/>
              </a:rPr>
              <a:t>Scope</a:t>
            </a:r>
            <a:r>
              <a:rPr sz="4400" spc="-45" dirty="0">
                <a:latin typeface="Georgia" panose="02040502050405020303" pitchFamily="18" charset="0"/>
              </a:rPr>
              <a:t> </a:t>
            </a:r>
            <a:r>
              <a:rPr sz="4400" dirty="0">
                <a:latin typeface="Georgia" panose="02040502050405020303" pitchFamily="18" charset="0"/>
              </a:rPr>
              <a:t>and</a:t>
            </a:r>
            <a:r>
              <a:rPr sz="4400" spc="-50" dirty="0">
                <a:latin typeface="Georgia" panose="02040502050405020303" pitchFamily="18" charset="0"/>
              </a:rPr>
              <a:t> </a:t>
            </a:r>
            <a:r>
              <a:rPr sz="4400" dirty="0">
                <a:latin typeface="Georgia" panose="02040502050405020303" pitchFamily="18" charset="0"/>
              </a:rPr>
              <a:t>Sequence</a:t>
            </a:r>
            <a:r>
              <a:rPr sz="4400" spc="-45" dirty="0">
                <a:latin typeface="Georgia" panose="02040502050405020303" pitchFamily="18" charset="0"/>
              </a:rPr>
              <a:t> </a:t>
            </a:r>
            <a:r>
              <a:rPr lang="en-US" sz="2800" spc="-10" dirty="0">
                <a:latin typeface="Georgia" panose="02040502050405020303" pitchFamily="18" charset="0"/>
              </a:rPr>
              <a:t>(continued)</a:t>
            </a:r>
            <a:endParaRPr sz="4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375" y="2133600"/>
            <a:ext cx="9871075" cy="138255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-12700" algn="ctr">
              <a:lnSpc>
                <a:spcPts val="5180"/>
              </a:lnSpc>
              <a:spcBef>
                <a:spcPts val="755"/>
              </a:spcBef>
            </a:pPr>
            <a:r>
              <a:rPr lang="en-US" sz="4000" b="1" spc="-10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EPS</a:t>
            </a:r>
            <a:r>
              <a:rPr sz="4000" b="1" spc="-10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Comprehensive</a:t>
            </a:r>
            <a:r>
              <a:rPr sz="4000" b="1" spc="-9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School</a:t>
            </a:r>
            <a:r>
              <a:rPr lang="en-US"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Counseling</a:t>
            </a:r>
            <a:r>
              <a:rPr lang="en-US" sz="4000" b="1" spc="-10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Program</a:t>
            </a:r>
            <a:r>
              <a:rPr sz="4000" b="1" spc="-45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 </a:t>
            </a:r>
            <a:r>
              <a:rPr sz="4000" b="1" spc="-35" dirty="0">
                <a:solidFill>
                  <a:srgbClr val="01447B"/>
                </a:solidFill>
                <a:latin typeface="Georgia" panose="02040502050405020303" pitchFamily="18" charset="0"/>
                <a:cs typeface="Rockwell"/>
              </a:rPr>
              <a:t>Framework</a:t>
            </a:r>
            <a:endParaRPr sz="4000" dirty="0">
              <a:solidFill>
                <a:srgbClr val="01447B"/>
              </a:solidFill>
              <a:latin typeface="Georgia" panose="02040502050405020303" pitchFamily="18" charset="0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4164" y="4481244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10,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2022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4" name="docshapegroup9">
            <a:extLst>
              <a:ext uri="{FF2B5EF4-FFF2-40B4-BE49-F238E27FC236}">
                <a16:creationId xmlns:a16="http://schemas.microsoft.com/office/drawing/2014/main" id="{80F40C57-DE00-4349-969F-BA9B71CF0CC6}"/>
              </a:ext>
            </a:extLst>
          </p:cNvPr>
          <p:cNvGrpSpPr>
            <a:grpSpLocks/>
          </p:cNvGrpSpPr>
          <p:nvPr/>
        </p:nvGrpSpPr>
        <p:grpSpPr bwMode="auto">
          <a:xfrm>
            <a:off x="305436" y="5531268"/>
            <a:ext cx="5774478" cy="1068177"/>
            <a:chOff x="0" y="673"/>
            <a:chExt cx="12239" cy="2264"/>
          </a:xfrm>
        </p:grpSpPr>
        <p:pic>
          <p:nvPicPr>
            <p:cNvPr id="5" name="docshape10">
              <a:extLst>
                <a:ext uri="{FF2B5EF4-FFF2-40B4-BE49-F238E27FC236}">
                  <a16:creationId xmlns:a16="http://schemas.microsoft.com/office/drawing/2014/main" id="{43BEE4EC-5BC7-4C19-BCEE-4EA13ED3F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"/>
              <a:ext cx="2366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11">
              <a:extLst>
                <a:ext uri="{FF2B5EF4-FFF2-40B4-BE49-F238E27FC236}">
                  <a16:creationId xmlns:a16="http://schemas.microsoft.com/office/drawing/2014/main" id="{F0300763-91C3-4979-BD8C-FB6104AF2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673"/>
              <a:ext cx="2452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docshape12">
              <a:extLst>
                <a:ext uri="{FF2B5EF4-FFF2-40B4-BE49-F238E27FC236}">
                  <a16:creationId xmlns:a16="http://schemas.microsoft.com/office/drawing/2014/main" id="{4BEF2333-9BDE-491C-8C8E-5A56308CC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" y="918"/>
              <a:ext cx="2396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13">
              <a:extLst>
                <a:ext uri="{FF2B5EF4-FFF2-40B4-BE49-F238E27FC236}">
                  <a16:creationId xmlns:a16="http://schemas.microsoft.com/office/drawing/2014/main" id="{93899971-C38C-4DAF-A311-651827994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838"/>
              <a:ext cx="2492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14">
              <a:extLst>
                <a:ext uri="{FF2B5EF4-FFF2-40B4-BE49-F238E27FC236}">
                  <a16:creationId xmlns:a16="http://schemas.microsoft.com/office/drawing/2014/main" id="{9038911F-E008-468A-884D-B85AD8707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" y="836"/>
              <a:ext cx="2490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docshapegroup1">
            <a:extLst>
              <a:ext uri="{FF2B5EF4-FFF2-40B4-BE49-F238E27FC236}">
                <a16:creationId xmlns:a16="http://schemas.microsoft.com/office/drawing/2014/main" id="{FD1B953D-E188-416D-B9EB-6E3D63DFCA4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509575"/>
            <a:ext cx="5790565" cy="1071626"/>
            <a:chOff x="0" y="12783"/>
            <a:chExt cx="12239" cy="2265"/>
          </a:xfrm>
        </p:grpSpPr>
        <p:pic>
          <p:nvPicPr>
            <p:cNvPr id="11" name="docshape2">
              <a:extLst>
                <a:ext uri="{FF2B5EF4-FFF2-40B4-BE49-F238E27FC236}">
                  <a16:creationId xmlns:a16="http://schemas.microsoft.com/office/drawing/2014/main" id="{802479B1-9260-439D-937A-279504B81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48"/>
              <a:ext cx="2366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docshape3">
              <a:extLst>
                <a:ext uri="{FF2B5EF4-FFF2-40B4-BE49-F238E27FC236}">
                  <a16:creationId xmlns:a16="http://schemas.microsoft.com/office/drawing/2014/main" id="{25C7748A-E87E-4862-905E-42BB3A72C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783"/>
              <a:ext cx="2452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docshape4">
              <a:extLst>
                <a:ext uri="{FF2B5EF4-FFF2-40B4-BE49-F238E27FC236}">
                  <a16:creationId xmlns:a16="http://schemas.microsoft.com/office/drawing/2014/main" id="{7BDCFFCA-BA87-49BE-8F5A-F41172B7F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" y="13028"/>
              <a:ext cx="2396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docshape5">
              <a:extLst>
                <a:ext uri="{FF2B5EF4-FFF2-40B4-BE49-F238E27FC236}">
                  <a16:creationId xmlns:a16="http://schemas.microsoft.com/office/drawing/2014/main" id="{5ED21738-2B6F-47A6-99B0-75AB9AF4D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12948"/>
              <a:ext cx="2492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docshape6">
              <a:extLst>
                <a:ext uri="{FF2B5EF4-FFF2-40B4-BE49-F238E27FC236}">
                  <a16:creationId xmlns:a16="http://schemas.microsoft.com/office/drawing/2014/main" id="{AB482D77-0742-4BDB-88B7-8BD59DEE8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" y="12946"/>
              <a:ext cx="2490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11.png">
            <a:extLst>
              <a:ext uri="{FF2B5EF4-FFF2-40B4-BE49-F238E27FC236}">
                <a16:creationId xmlns:a16="http://schemas.microsoft.com/office/drawing/2014/main" id="{8828EC7F-D433-45AE-B820-957AAEA9A4D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67026" y="656267"/>
            <a:ext cx="3025775" cy="11722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22D819-0B85-47A9-B9DD-EDC4448AB5EE}"/>
              </a:ext>
            </a:extLst>
          </p:cNvPr>
          <p:cNvSpPr txBox="1"/>
          <p:nvPr/>
        </p:nvSpPr>
        <p:spPr>
          <a:xfrm>
            <a:off x="3031912" y="3899959"/>
            <a:ext cx="6096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spc="-10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E57200"/>
                </a:solidFill>
                <a:effectLst>
                  <a:outerShdw dist="25400" dir="13500000" sx="0" sy="0">
                    <a:srgbClr val="000000">
                      <a:alpha val="50000"/>
                    </a:srgbClr>
                  </a:outerShdw>
                </a:effectLst>
                <a:latin typeface="Arial"/>
                <a:ea typeface="Calibri" panose="020F0502020204030204" pitchFamily="34" charset="0"/>
                <a:cs typeface="Arial"/>
              </a:rPr>
              <a:t>Where are we? </a:t>
            </a:r>
            <a:endParaRPr lang="en-US" sz="1200" dirty="0">
              <a:solidFill>
                <a:srgbClr val="E572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10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E57200"/>
                </a:solidFill>
                <a:effectLst>
                  <a:outerShdw dist="25400" dir="13500000" sx="0" sy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2022-2023</a:t>
            </a:r>
            <a:endParaRPr lang="en-US" sz="2800" dirty="0">
              <a:solidFill>
                <a:srgbClr val="E5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2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5739" y="626588"/>
            <a:ext cx="3159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1447B"/>
                </a:solidFill>
                <a:latin typeface="Georgia" panose="02040502050405020303" pitchFamily="18" charset="0"/>
              </a:rPr>
              <a:t>The</a:t>
            </a:r>
            <a:r>
              <a:rPr sz="4400" spc="50" dirty="0">
                <a:solidFill>
                  <a:srgbClr val="01447B"/>
                </a:solidFill>
                <a:latin typeface="Georgia" panose="02040502050405020303" pitchFamily="18" charset="0"/>
              </a:rPr>
              <a:t> </a:t>
            </a:r>
            <a:r>
              <a:rPr sz="4400" spc="-10" dirty="0">
                <a:solidFill>
                  <a:srgbClr val="01447B"/>
                </a:solidFill>
                <a:latin typeface="Georgia" panose="02040502050405020303" pitchFamily="18" charset="0"/>
              </a:rPr>
              <a:t>Context</a:t>
            </a:r>
            <a:endParaRPr sz="4400" dirty="0">
              <a:solidFill>
                <a:srgbClr val="01447B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51432" y="1633728"/>
            <a:ext cx="3755390" cy="4735195"/>
            <a:chOff x="1551432" y="1633728"/>
            <a:chExt cx="3755390" cy="4735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1432" y="1633728"/>
              <a:ext cx="3755135" cy="47350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3456" y="1825752"/>
              <a:ext cx="3371087" cy="435101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91200" y="1670809"/>
            <a:ext cx="5515610" cy="4660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Substitute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Senate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5030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41910" indent="-228600">
              <a:lnSpc>
                <a:spcPts val="2500"/>
              </a:lnSpc>
              <a:spcBef>
                <a:spcPts val="2555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(CSCP)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D4A9F"/>
              </a:buClr>
              <a:buFont typeface="Arial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080" indent="-228600">
              <a:lnSpc>
                <a:spcPts val="2500"/>
              </a:lnSpc>
              <a:spcBef>
                <a:spcPts val="5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CSCPs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students’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academic,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social/emotional,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career development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5D4A9F"/>
              </a:buClr>
              <a:buFont typeface="Arial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64135" indent="-228600">
              <a:lnSpc>
                <a:spcPts val="2500"/>
              </a:lnSpc>
              <a:spcBef>
                <a:spcPts val="5"/>
              </a:spcBef>
              <a:buClr>
                <a:srgbClr val="5D4A9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CSCPs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35" y="685800"/>
            <a:ext cx="5997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1447B"/>
                </a:solidFill>
                <a:latin typeface="Georgia" panose="02040502050405020303" pitchFamily="18" charset="0"/>
              </a:rPr>
              <a:t>Implementation</a:t>
            </a:r>
            <a:r>
              <a:rPr sz="4400" spc="-40" dirty="0">
                <a:solidFill>
                  <a:srgbClr val="01447B"/>
                </a:solidFill>
                <a:latin typeface="Georgia" panose="02040502050405020303" pitchFamily="18" charset="0"/>
              </a:rPr>
              <a:t> </a:t>
            </a:r>
            <a:r>
              <a:rPr sz="4400" spc="-10" dirty="0">
                <a:solidFill>
                  <a:srgbClr val="01447B"/>
                </a:solidFill>
                <a:latin typeface="Georgia" panose="02040502050405020303" pitchFamily="18" charset="0"/>
              </a:rPr>
              <a:t>Details</a:t>
            </a:r>
            <a:endParaRPr sz="4400" dirty="0">
              <a:solidFill>
                <a:srgbClr val="01447B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28413"/>
              </p:ext>
            </p:extLst>
          </p:nvPr>
        </p:nvGraphicFramePr>
        <p:xfrm>
          <a:off x="635635" y="1752600"/>
          <a:ext cx="8716009" cy="1408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3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2022-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Year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7A60">
                        <a:alpha val="270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39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sng" dirty="0">
                          <a:latin typeface="Calibri"/>
                          <a:cs typeface="Calibri"/>
                        </a:rPr>
                        <a:t>Begin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implementation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CSCP,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utilizing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transition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toward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implementation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7A60">
                        <a:alpha val="270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2023-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Beyond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7A60">
                        <a:alpha val="109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b="1" spc="-60" dirty="0">
                          <a:latin typeface="Calibri"/>
                          <a:cs typeface="Calibri"/>
                        </a:rPr>
                        <a:t>Continue </a:t>
                      </a:r>
                      <a:r>
                        <a:rPr lang="en-US" sz="1800" b="1" dirty="0">
                          <a:latin typeface="Calibri"/>
                          <a:cs typeface="Calibri"/>
                        </a:rPr>
                        <a:t>implementation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CSCP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framework</a:t>
                      </a:r>
                      <a:r>
                        <a:rPr lang="en-US" sz="1800" b="1" spc="-10" dirty="0">
                          <a:latin typeface="Calibri"/>
                          <a:cs typeface="Calibri"/>
                        </a:rPr>
                        <a:t> and work toward full implementation. 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7A60">
                        <a:alpha val="109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BBDF744-3550-F8E6-A756-3A3376CA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531235"/>
            <a:ext cx="7277100" cy="2777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53C9-C18A-B1DB-065D-344CE12D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82" y="388844"/>
            <a:ext cx="10341634" cy="615553"/>
          </a:xfrm>
        </p:spPr>
        <p:txBody>
          <a:bodyPr/>
          <a:lstStyle/>
          <a:p>
            <a:r>
              <a:rPr lang="en-US" dirty="0"/>
              <a:t>ASCA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83CAC-4FD9-ED2C-FD1D-E858B42D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04397"/>
            <a:ext cx="5257800" cy="53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53C9-C18A-B1DB-065D-344CE12D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82" y="388844"/>
            <a:ext cx="10341634" cy="615553"/>
          </a:xfrm>
        </p:spPr>
        <p:txBody>
          <a:bodyPr/>
          <a:lstStyle/>
          <a:p>
            <a:r>
              <a:rPr lang="en-US" dirty="0"/>
              <a:t>ASCA Through the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83CAC-4FD9-ED2C-FD1D-E858B42D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60" y="1870435"/>
            <a:ext cx="3606831" cy="3659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607BF-AC70-3ABE-FD78-E398C052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97" y="1870435"/>
            <a:ext cx="3726319" cy="3663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55AB1-6085-A646-86DD-160241ACF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81" y="1873841"/>
            <a:ext cx="3706436" cy="3659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6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AD873-4ABE-4C40-4C40-658D88CB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612" y="434283"/>
            <a:ext cx="3625188" cy="3864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3F2F0-EABB-128B-A573-9FB478EB1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4283"/>
            <a:ext cx="3245325" cy="398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7FD22-E497-90E2-79C8-F8A83B7F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591264"/>
            <a:ext cx="4338831" cy="1820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83CAC-4FD9-ED2C-FD1D-E858B42D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584" y="342452"/>
            <a:ext cx="3898939" cy="3956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9BB455-111C-273C-529C-781641102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202" y="288662"/>
            <a:ext cx="3898939" cy="395614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920CE8-FAE1-0B4B-5EED-1FAA7AC1DD91}"/>
              </a:ext>
            </a:extLst>
          </p:cNvPr>
          <p:cNvCxnSpPr>
            <a:cxnSpLocks/>
          </p:cNvCxnSpPr>
          <p:nvPr/>
        </p:nvCxnSpPr>
        <p:spPr>
          <a:xfrm flipH="1" flipV="1">
            <a:off x="3811137" y="1524000"/>
            <a:ext cx="1643988" cy="1905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242BF-7876-4869-BFBE-11AE3C935DF1}"/>
              </a:ext>
            </a:extLst>
          </p:cNvPr>
          <p:cNvCxnSpPr>
            <a:cxnSpLocks/>
          </p:cNvCxnSpPr>
          <p:nvPr/>
        </p:nvCxnSpPr>
        <p:spPr>
          <a:xfrm flipV="1">
            <a:off x="6324600" y="1447800"/>
            <a:ext cx="1676400" cy="1891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9BB455-111C-273C-529C-78164110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28" y="2517727"/>
            <a:ext cx="3898939" cy="39561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2A0562-4469-BB30-C74C-C758C0BC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22" y="3021678"/>
            <a:ext cx="3417914" cy="263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9C7EB2-BF7F-FF3F-639C-C86E2A20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931" y="384126"/>
            <a:ext cx="3518931" cy="2054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FF597-7DBE-B2C2-88FD-0EBCE7D9C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159" y="3195436"/>
            <a:ext cx="3793359" cy="2463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61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9F2C21-09E7-C617-246E-1FD7502F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2816"/>
            <a:ext cx="2753823" cy="609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AAFEC-AD48-8184-69A0-732AE4C4E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667000"/>
            <a:ext cx="3295650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886F0-D0EF-2448-9257-CF3B0342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432816"/>
            <a:ext cx="7153275" cy="167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C1E1DA-D631-779F-E1ED-523E6521BB9C}"/>
              </a:ext>
            </a:extLst>
          </p:cNvPr>
          <p:cNvSpPr/>
          <p:nvPr/>
        </p:nvSpPr>
        <p:spPr>
          <a:xfrm>
            <a:off x="762000" y="3124200"/>
            <a:ext cx="30480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2684261E-7B6A-4CDF-5501-81E9567C959B}"/>
              </a:ext>
            </a:extLst>
          </p:cNvPr>
          <p:cNvSpPr/>
          <p:nvPr/>
        </p:nvSpPr>
        <p:spPr>
          <a:xfrm>
            <a:off x="8610600" y="2705100"/>
            <a:ext cx="2514600" cy="23622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Pg. 80</a:t>
            </a:r>
          </a:p>
        </p:txBody>
      </p:sp>
    </p:spTree>
    <p:extLst>
      <p:ext uri="{BB962C8B-B14F-4D97-AF65-F5344CB8AC3E}">
        <p14:creationId xmlns:p14="http://schemas.microsoft.com/office/powerpoint/2010/main" val="38808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827</Words>
  <Application>Microsoft Office PowerPoint</Application>
  <PresentationFormat>Widescreen</PresentationFormat>
  <Paragraphs>112</Paragraphs>
  <Slides>19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Georgia</vt:lpstr>
      <vt:lpstr>Rockwell</vt:lpstr>
      <vt:lpstr>Office Theme</vt:lpstr>
      <vt:lpstr>PowerPoint Presentation</vt:lpstr>
      <vt:lpstr>PowerPoint Presentation</vt:lpstr>
      <vt:lpstr>The Context</vt:lpstr>
      <vt:lpstr>Implementation Details</vt:lpstr>
      <vt:lpstr>ASCA Model</vt:lpstr>
      <vt:lpstr>ASCA Through the Models</vt:lpstr>
      <vt:lpstr>PowerPoint Presentation</vt:lpstr>
      <vt:lpstr>PowerPoint Presentation</vt:lpstr>
      <vt:lpstr>PowerPoint Presentation</vt:lpstr>
      <vt:lpstr>ASCA Model</vt:lpstr>
      <vt:lpstr>ASCA Model</vt:lpstr>
      <vt:lpstr>Component 1: Alignment with State and National Standards</vt:lpstr>
      <vt:lpstr>Component 2: Process for Identifying Student Need</vt:lpstr>
      <vt:lpstr>Component 3: Direct / Indirect Service Delivery</vt:lpstr>
      <vt:lpstr>PowerPoint Presentation</vt:lpstr>
      <vt:lpstr>Component 4: Annual Review and Assessment</vt:lpstr>
      <vt:lpstr>CSCP Framework Transition Plan</vt:lpstr>
      <vt:lpstr>ASCA Scope and Sequence</vt:lpstr>
      <vt:lpstr>ASCA Scope and Sequence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Data-Dive Principal Workday</dc:title>
  <dc:creator>Alice Amaya</dc:creator>
  <cp:lastModifiedBy>Peters, David S.</cp:lastModifiedBy>
  <cp:revision>237</cp:revision>
  <dcterms:created xsi:type="dcterms:W3CDTF">2022-05-19T21:21:26Z</dcterms:created>
  <dcterms:modified xsi:type="dcterms:W3CDTF">2023-11-30T21:49:31Z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2022-05-19T00:00:00Z</vt:filetime>
  </property>
</Properties>
</file>